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7" r:id="rId7"/>
    <p:sldId id="264" r:id="rId8"/>
    <p:sldId id="265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51167" autoAdjust="0"/>
  </p:normalViewPr>
  <p:slideViewPr>
    <p:cSldViewPr>
      <p:cViewPr varScale="1">
        <p:scale>
          <a:sx n="37" d="100"/>
          <a:sy n="37" d="100"/>
        </p:scale>
        <p:origin x="23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BCC66-FCEE-4E49-AE41-5A5288265EB3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3E97F-9BC1-46DF-A28A-646E863C41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26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Welke zintuig is het belangrijkst?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3E97F-9BC1-46DF-A28A-646E863C415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34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3E97F-9BC1-46DF-A28A-646E863C4155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50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E0F620-0ABA-4815-8639-C95633FCFEBE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858BB1-DB66-40FE-AB43-D21C0960065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nl/url?sa=i&amp;rct=j&amp;q=&amp;esrc=s&amp;source=images&amp;cd=&amp;cad=rja&amp;uact=8&amp;ved=0ahUKEwjDku6V1LLRAhXJLhoKHVCWCCgQjRwIBw&amp;url=http://motherboard.vice.com/nl/read/hoe-onderzoek-naar-de-winterslaap-kan-leiden-tot-een-middel-tegen-alzheimer&amp;bvm=bv.142059868,d.d2s&amp;psig=AFQjCNGWHnGjvT9uXE30i54m7ffN_PW8cg&amp;ust=148396864135644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nl/url?sa=i&amp;rct=j&amp;q=&amp;esrc=s&amp;source=images&amp;cd=&amp;cad=rja&amp;uact=8&amp;ved=0ahUKEwjujpmG1LLRAhXErRoKHQFgD7sQjRwIBw&amp;url=http://www.knaagdieren.net/categories/191.html&amp;bvm=bv.142059868,d.d2s&amp;psig=AFQjCNF4PcgrhZYD2coeSAodWFjx5EQtiQ&amp;ust=148396855794739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source=images&amp;cd=&amp;cad=rja&amp;uact=8&amp;ved=0ahUKEwjXiOKIz7LRAhXIBBoKHUqrBJoQjRwIBw&amp;url=https://nasuta.nl/muizen/205-kleurmuis.html&amp;psig=AFQjCNEnk2oBIbdmxWHDo41ze5HHovTVuw&amp;ust=148396728213914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s://www.google.nl/url?sa=i&amp;rct=j&amp;q=&amp;esrc=s&amp;source=images&amp;cd=&amp;cad=rja&amp;uact=8&amp;ved=0ahUKEwjN3ZLIz7LRAhUF1xoKHRUsBkIQjRwIBw&amp;url=https://www.bunnybunch.nl/forums/topic/47577-wat-is-het-verschil-tussen-hamsters-en-girbels/&amp;bvm=bv.142059868,d.d2s&amp;psig=AFQjCNEkFGbYF-H5vmxLuxHHpkv_fC0F9w&amp;ust=148396731046979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nl/url?sa=i&amp;rct=j&amp;q=&amp;esrc=s&amp;source=images&amp;cd=&amp;cad=rja&amp;uact=8&amp;ved=0ahUKEwin1tWq07LRAhWCPxoKHWwHA-QQjRwIBw&amp;url=https://www.wnf.nl/dieren/dierenbieb-zoogdieren/berglemming.htm&amp;psig=AFQjCNHCuqNA8V6yrKKpKoG9xPhLtl8fgg&amp;ust=148396842739109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nl/url?sa=i&amp;rct=j&amp;q=&amp;esrc=s&amp;source=images&amp;cd=&amp;cad=rja&amp;uact=8&amp;ved=0ahUKEwjW3drrz7LRAhWJXRoKHRR3CFgQjRwIBw&amp;url=http://www.wtf.nl/bizar/843/boze-brit-trapt-hamster-ex-dood.html&amp;bvm=bv.142059868,d.d2s&amp;psig=AFQjCNE22lHLddzFOql6m7-Li4-0zsAjSw&amp;ust=14839674881928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kinderenendieren.nl/uploads/1/4/3/7/14375500/1431286_orig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jT4IGo1LLRAhWKnRoKHc-2DbQQjRwIBw&amp;url=https://www.reddit.com/r/aww/comments/1vagw0/reddit_meet_this_little_confused_fluffball_my/&amp;bvm=bv.142059868,d.d2s&amp;psig=AFQjCNHYmFq5IFpQ5eEz6CVO8D0JqumnHQ&amp;ust=148396868336946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Blok 3, les 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Gedrag knaagdieren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1.4 winterslaap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Inactief</a:t>
            </a:r>
          </a:p>
          <a:p>
            <a:r>
              <a:rPr lang="nl-NL" dirty="0" smtClean="0"/>
              <a:t>Lichaamstemperatuur, hartslag en ademhaling dalen sterk.</a:t>
            </a:r>
          </a:p>
          <a:p>
            <a:r>
              <a:rPr lang="nl-NL" dirty="0" smtClean="0"/>
              <a:t>Lichaam is niet stijf zoals bij een dode hamster.</a:t>
            </a:r>
            <a:endParaRPr lang="nl-NL" dirty="0"/>
          </a:p>
        </p:txBody>
      </p:sp>
      <p:pic>
        <p:nvPicPr>
          <p:cNvPr id="4098" name="Picture 2" descr="Afbeeldingsresultaat voor hamster winterslaa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789040"/>
            <a:ext cx="3816424" cy="2860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1.5 Draagverstarring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Als ouderdieren de jongen willen verplaatsten. Bijv. naar een ander hol omdat er gevaar dreigt.</a:t>
            </a:r>
            <a:endParaRPr lang="nl-NL" dirty="0"/>
          </a:p>
        </p:txBody>
      </p:sp>
      <p:pic>
        <p:nvPicPr>
          <p:cNvPr id="3074" name="Picture 2" descr="Afbeeldingsresultaat voor knaagdieren jonge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068960"/>
            <a:ext cx="4286250" cy="3228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1.6 afwijkend gedrag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nl-NL" dirty="0" smtClean="0"/>
              <a:t>1.  Stereotiep gedrag: steeds herhaling van een beweging of een route. Voorkomen: verrijking.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2. Overmatig agressief: fel verdedigen/ snel in aanval. </a:t>
            </a:r>
          </a:p>
          <a:p>
            <a:pPr>
              <a:buNone/>
            </a:pPr>
            <a:r>
              <a:rPr lang="nl-NL" dirty="0" smtClean="0"/>
              <a:t>-  Voorkomen/ genezen: goed verblijf, niet te vroeg uit nest, goed socialiseren, handtam maken, lichamelijke oorzaak uitsluiten.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3. Verslaafd aan loopradje.                                          Voorkomen: tijdelijk aanbieden. </a:t>
            </a:r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1.7 positieve emotionele toestand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Zichzelf goed verzorgen/ wassen</a:t>
            </a:r>
          </a:p>
          <a:p>
            <a:pPr marL="514350" indent="-514350">
              <a:buAutoNum type="arabicPeriod"/>
            </a:pPr>
            <a:r>
              <a:rPr lang="nl-NL" dirty="0" smtClean="0"/>
              <a:t>Goed eten en drinken</a:t>
            </a:r>
          </a:p>
          <a:p>
            <a:pPr marL="514350" indent="-514350">
              <a:buAutoNum type="arabicPeriod"/>
            </a:pPr>
            <a:r>
              <a:rPr lang="nl-NL" dirty="0" smtClean="0"/>
              <a:t>Goed actief</a:t>
            </a:r>
          </a:p>
          <a:p>
            <a:pPr marL="514350" indent="-514350">
              <a:buAutoNum type="arabicPeriod"/>
            </a:pPr>
            <a:r>
              <a:rPr lang="nl-NL" dirty="0" smtClean="0"/>
              <a:t>Geen stereotiep gedrag</a:t>
            </a:r>
          </a:p>
          <a:p>
            <a:pPr marL="514350" indent="-514350">
              <a:buAutoNum type="arabicPeriod"/>
            </a:pPr>
            <a:r>
              <a:rPr lang="nl-NL" dirty="0" smtClean="0"/>
              <a:t>Geen apathisch gedrag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1.8 (huiswerk)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0" y="1219200"/>
          <a:ext cx="9144000" cy="584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284">
                  <a:extLst>
                    <a:ext uri="{9D8B030D-6E8A-4147-A177-3AD203B41FA5}">
                      <a16:colId xmlns:a16="http://schemas.microsoft.com/office/drawing/2014/main" val="1017014542"/>
                    </a:ext>
                  </a:extLst>
                </a:gridCol>
                <a:gridCol w="1644588">
                  <a:extLst>
                    <a:ext uri="{9D8B030D-6E8A-4147-A177-3AD203B41FA5}">
                      <a16:colId xmlns:a16="http://schemas.microsoft.com/office/drawing/2014/main" val="16632104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13858075"/>
                    </a:ext>
                  </a:extLst>
                </a:gridCol>
                <a:gridCol w="3923928">
                  <a:extLst>
                    <a:ext uri="{9D8B030D-6E8A-4147-A177-3AD203B41FA5}">
                      <a16:colId xmlns:a16="http://schemas.microsoft.com/office/drawing/2014/main" val="826204383"/>
                    </a:ext>
                  </a:extLst>
                </a:gridCol>
              </a:tblGrid>
              <a:tr h="70485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Activiteit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Samenlevings</a:t>
                      </a:r>
                      <a:r>
                        <a:rPr lang="nl-NL" dirty="0"/>
                        <a:t> vorm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Soort specifiek </a:t>
                      </a:r>
                    </a:p>
                    <a:p>
                      <a:r>
                        <a:rPr lang="nl-NL" dirty="0"/>
                        <a:t>(allemaal</a:t>
                      </a:r>
                      <a:r>
                        <a:rPr lang="nl-NL" baseline="0" dirty="0"/>
                        <a:t> knagen!)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362237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/>
                        <a:t>Cavia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Dag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Sociaal (groep/ harem)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Sociaal</a:t>
                      </a:r>
                      <a:r>
                        <a:rPr lang="nl-NL" baseline="0" dirty="0"/>
                        <a:t> gedrag, </a:t>
                      </a:r>
                    </a:p>
                    <a:p>
                      <a:r>
                        <a:rPr lang="nl-NL" baseline="0" dirty="0"/>
                        <a:t>Communicatie met vele geluiden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323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/>
                        <a:t>Tamme 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Dag/schemer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Klimmen, exploratiegedrag</a:t>
                      </a:r>
                      <a:r>
                        <a:rPr lang="nl-NL" baseline="0" dirty="0"/>
                        <a:t> (omgeving onderzoeken)</a:t>
                      </a:r>
                      <a:endParaRPr lang="nl-NL" dirty="0"/>
                    </a:p>
                    <a:p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24822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/>
                        <a:t>Kleurmuis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Schemer/ nacht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Sociaal</a:t>
                      </a:r>
                      <a:r>
                        <a:rPr lang="nl-NL" baseline="0" dirty="0"/>
                        <a:t> (groep)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Klimmen, graven, exploratiegedrag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004166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 err="1"/>
                        <a:t>Syr</a:t>
                      </a:r>
                      <a:r>
                        <a:rPr lang="nl-NL" dirty="0"/>
                        <a:t>. hamster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Schemer/ nacht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Solitair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Klimmen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318639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 err="1"/>
                        <a:t>Robor</a:t>
                      </a:r>
                      <a:r>
                        <a:rPr lang="nl-NL" dirty="0"/>
                        <a:t>. (kleinste</a:t>
                      </a:r>
                      <a:r>
                        <a:rPr lang="nl-NL" baseline="0" dirty="0"/>
                        <a:t> dwerg)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Schemer/ nacht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Rennen,</a:t>
                      </a:r>
                      <a:r>
                        <a:rPr lang="nl-NL" baseline="0" dirty="0"/>
                        <a:t> graven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48854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/>
                        <a:t>Chin. hamster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Schemer/ nacht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Solitair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Klimmen,</a:t>
                      </a:r>
                      <a:r>
                        <a:rPr lang="nl-NL" baseline="0" dirty="0"/>
                        <a:t> rennen, schuilen (vaak schuw)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869699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nl-NL" dirty="0" err="1"/>
                        <a:t>Dikstaartgerb</a:t>
                      </a:r>
                      <a:r>
                        <a:rPr lang="nl-NL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Schemer/ nacht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Solitair/ sociaal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Slapen,</a:t>
                      </a:r>
                      <a:r>
                        <a:rPr lang="nl-NL" baseline="0" dirty="0"/>
                        <a:t> graven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21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16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l-NL" sz="8000" dirty="0" smtClean="0"/>
              <a:t>Knaagdieren </a:t>
            </a:r>
            <a:endParaRPr lang="nl-NL" sz="8000" dirty="0"/>
          </a:p>
        </p:txBody>
      </p:sp>
      <p:pic>
        <p:nvPicPr>
          <p:cNvPr id="13314" name="Picture 2" descr="Afbeeldingsresultaat voor kleurmui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16129" r="8065" b="14516"/>
          <a:stretch>
            <a:fillRect/>
          </a:stretch>
        </p:blipFill>
        <p:spPr bwMode="auto">
          <a:xfrm>
            <a:off x="323528" y="3284984"/>
            <a:ext cx="4104456" cy="3096344"/>
          </a:xfrm>
          <a:prstGeom prst="rect">
            <a:avLst/>
          </a:prstGeom>
          <a:noFill/>
        </p:spPr>
      </p:pic>
      <p:pic>
        <p:nvPicPr>
          <p:cNvPr id="13316" name="Picture 4" descr="Afbeeldingsresultaat voor gerbi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501008"/>
            <a:ext cx="3810000" cy="2905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Natuurlijke leefomgeving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153400" cy="4495800"/>
          </a:xfrm>
        </p:spPr>
        <p:txBody>
          <a:bodyPr/>
          <a:lstStyle/>
          <a:p>
            <a:r>
              <a:rPr lang="nl-NL" dirty="0" smtClean="0"/>
              <a:t>Op alle continenten, behalve Antarctica (= Zuidpool. Op Noordpool leven lemmingen).</a:t>
            </a:r>
          </a:p>
          <a:p>
            <a:endParaRPr lang="nl-NL" dirty="0" smtClean="0"/>
          </a:p>
          <a:p>
            <a:r>
              <a:rPr lang="nl-NL" dirty="0" smtClean="0"/>
              <a:t>Zeer gevarieerd leefgebied, zoals in bomen, onder de grond en in zoetwater. </a:t>
            </a:r>
          </a:p>
          <a:p>
            <a:endParaRPr lang="nl-NL" dirty="0" smtClean="0"/>
          </a:p>
          <a:p>
            <a:r>
              <a:rPr lang="nl-NL" dirty="0" smtClean="0"/>
              <a:t>Klimaat dus ook zeer divers! In koude gebieden: winterslaap of winterrust. 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2290" name="Picture 2" descr="Afbeeldingsresultaat voor lemminge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20677" b="10078"/>
          <a:stretch>
            <a:fillRect/>
          </a:stretch>
        </p:blipFill>
        <p:spPr bwMode="auto">
          <a:xfrm>
            <a:off x="5580113" y="5178778"/>
            <a:ext cx="3563888" cy="167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Knagen (functie?)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Afhankelijk van diersoort: </a:t>
            </a:r>
          </a:p>
          <a:p>
            <a:pPr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Activiteit: klimmen, graven, rennen, zwemmen.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Gedragssystemen, verschillend per soort:                      sociaal gedrag, voortplantingsgedrag, maternaal gedrag, foerageergedrag etc.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Instinctief gedrag (aangeboren)</a:t>
            </a:r>
          </a:p>
          <a:p>
            <a:pPr>
              <a:buFontTx/>
              <a:buChar char="-"/>
            </a:pPr>
            <a:r>
              <a:rPr lang="nl-NL" dirty="0" smtClean="0"/>
              <a:t>Aangeleerd gedrag (ervaring)</a:t>
            </a:r>
          </a:p>
          <a:p>
            <a:pPr>
              <a:buFontTx/>
              <a:buChar char="-"/>
            </a:pPr>
            <a:r>
              <a:rPr lang="nl-NL" dirty="0" smtClean="0"/>
              <a:t>Getraind gedrag (geschoold gedrag)</a:t>
            </a:r>
          </a:p>
        </p:txBody>
      </p:sp>
      <p:pic>
        <p:nvPicPr>
          <p:cNvPr id="11266" name="Picture 2" descr="Afbeeldingsresultaat voor knagende hamst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3033" y="0"/>
            <a:ext cx="3140967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Benaderen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Prooidier, gevaar komt vaak van boven (grote dieren, roofvogels!).</a:t>
            </a:r>
          </a:p>
          <a:p>
            <a:r>
              <a:rPr lang="nl-NL" dirty="0" smtClean="0"/>
              <a:t>Benaderen: zijwaarts, op ooghoogte.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Dus niet: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42" name="Picture 2" descr="F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0320" y="3789040"/>
            <a:ext cx="2301720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 1.1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Instinctief gedrag</a:t>
            </a:r>
            <a:r>
              <a:rPr lang="nl-NL" dirty="0" smtClean="0"/>
              <a:t>= aangeboren gedrag, gedragingen die in aanleg al aanwezig zijn vanaf de geboorte (“geheugen van de soort”).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Aangeleerd gedrag</a:t>
            </a:r>
            <a:r>
              <a:rPr lang="nl-NL" dirty="0" smtClean="0"/>
              <a:t>= leren door ervaringen (door zelf uit te proberen/ leren van soortgenoten)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Getraind gedrag</a:t>
            </a:r>
            <a:r>
              <a:rPr lang="nl-NL" dirty="0" smtClean="0"/>
              <a:t>= geschoold gedrag                         (door mensen).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Zintuigen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Goed gehoor</a:t>
            </a:r>
            <a:r>
              <a:rPr lang="nl-NL" dirty="0" smtClean="0">
                <a:sym typeface="Wingdings" pitchFamily="2" charset="2"/>
              </a:rPr>
              <a:t> g</a:t>
            </a:r>
            <a:r>
              <a:rPr lang="nl-NL" dirty="0" smtClean="0"/>
              <a:t>eluiden hoge frequentie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Goede reuk</a:t>
            </a:r>
            <a:r>
              <a:rPr lang="nl-NL" dirty="0" smtClean="0">
                <a:sym typeface="Wingdings" pitchFamily="2" charset="2"/>
              </a:rPr>
              <a:t> </a:t>
            </a:r>
            <a:r>
              <a:rPr lang="nl-NL" dirty="0" smtClean="0"/>
              <a:t>herkenning groepsgenoten.</a:t>
            </a:r>
          </a:p>
          <a:p>
            <a:endParaRPr lang="nl-NL" dirty="0" smtClean="0"/>
          </a:p>
          <a:p>
            <a:r>
              <a:rPr lang="nl-NL" dirty="0" smtClean="0"/>
              <a:t>Zicht minder belangrijk:                                         </a:t>
            </a:r>
          </a:p>
          <a:p>
            <a:pPr>
              <a:buNone/>
            </a:pPr>
            <a:r>
              <a:rPr lang="nl-NL" dirty="0" smtClean="0"/>
              <a:t>-  Meer staafjes (nachtzicht, beweging),                              dan kegeltjes (kleur).</a:t>
            </a:r>
          </a:p>
          <a:p>
            <a:pPr>
              <a:buNone/>
            </a:pPr>
            <a:r>
              <a:rPr lang="nl-NL" dirty="0" smtClean="0"/>
              <a:t>-  Prooidier, ogen zijkant kop. Blinde vlek voorkant.</a:t>
            </a:r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 Zintuigen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Smaak </a:t>
            </a:r>
            <a:r>
              <a:rPr lang="nl-NL" dirty="0" smtClean="0">
                <a:sym typeface="Wingdings" pitchFamily="2" charset="2"/>
              </a:rPr>
              <a:t> over algemeen goed, kunnen kieskeurig zijn qua voedselvoorkeur.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Tast </a:t>
            </a:r>
            <a:r>
              <a:rPr lang="nl-NL" dirty="0" smtClean="0">
                <a:sym typeface="Wingdings" pitchFamily="2" charset="2"/>
              </a:rPr>
              <a:t> tastzintuig over hele lichaam, zeer gevoelige snorharen.</a:t>
            </a:r>
            <a:endParaRPr lang="nl-NL" dirty="0"/>
          </a:p>
        </p:txBody>
      </p:sp>
      <p:pic>
        <p:nvPicPr>
          <p:cNvPr id="8194" name="Picture 2" descr="Afbeeldingsresultaat voor roborovski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114868"/>
            <a:ext cx="3851920" cy="2743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1.3 Bevriezen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Goede methode omdat: veel roofdieren meer op beweging gericht zijn en stilstaande objecten niet goed zien.</a:t>
            </a:r>
          </a:p>
          <a:p>
            <a:endParaRPr lang="nl-NL" dirty="0" smtClean="0"/>
          </a:p>
          <a:p>
            <a:r>
              <a:rPr lang="nl-NL" dirty="0" smtClean="0"/>
              <a:t>Slechte methode omdat: veel roofdieren goede reuk en gehoor hebben en als de wind niet gunstig staat….zijn ze de pineut.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135</TotalTime>
  <Words>530</Words>
  <Application>Microsoft Office PowerPoint</Application>
  <PresentationFormat>Diavoorstelling (4:3)</PresentationFormat>
  <Paragraphs>109</Paragraphs>
  <Slides>14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Calibri</vt:lpstr>
      <vt:lpstr>Tw Cen MT</vt:lpstr>
      <vt:lpstr>Wingdings</vt:lpstr>
      <vt:lpstr>Wingdings 2</vt:lpstr>
      <vt:lpstr>Mediaan</vt:lpstr>
      <vt:lpstr>Blok 3, les 1</vt:lpstr>
      <vt:lpstr>PowerPoint-presentatie</vt:lpstr>
      <vt:lpstr>Natuurlijke leefomgeving</vt:lpstr>
      <vt:lpstr>Natuurlijk gedrag</vt:lpstr>
      <vt:lpstr>Benaderen </vt:lpstr>
      <vt:lpstr>Bij 1.1</vt:lpstr>
      <vt:lpstr>1.2 Zintuigen</vt:lpstr>
      <vt:lpstr>1.2 Zintuigen</vt:lpstr>
      <vt:lpstr>1.3 Bevriezen </vt:lpstr>
      <vt:lpstr>1.4 winterslaap</vt:lpstr>
      <vt:lpstr>1.5 Draagverstarring</vt:lpstr>
      <vt:lpstr>1.6 afwijkend gedrag </vt:lpstr>
      <vt:lpstr>1.7 positieve emotionele toestand</vt:lpstr>
      <vt:lpstr>1.8 (huiswerk)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n vdvoet</dc:creator>
  <cp:lastModifiedBy>Nikki Pots</cp:lastModifiedBy>
  <cp:revision>32</cp:revision>
  <dcterms:created xsi:type="dcterms:W3CDTF">2017-01-08T12:21:35Z</dcterms:created>
  <dcterms:modified xsi:type="dcterms:W3CDTF">2018-11-16T08:26:37Z</dcterms:modified>
</cp:coreProperties>
</file>